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Vollkorn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eysVnK3H6Io82iCy+yoYujDa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Vollkorn-bold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11" Type="http://schemas.openxmlformats.org/officeDocument/2006/relationships/image" Target="../media/image26.png"/><Relationship Id="rId10" Type="http://schemas.openxmlformats.org/officeDocument/2006/relationships/image" Target="../media/image15.png"/><Relationship Id="rId12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18236"/>
            <a:ext cx="139413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CHỦ NGHĨA XÃ HỘI 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TIẾN HÀNH CÔNG CUỘC ĐỔI MỚI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(TỪ 1975 ĐẾN NAY)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96190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215448" y="3736209"/>
            <a:ext cx="7073840" cy="4323884"/>
          </a:xfrm>
          <a:custGeom>
            <a:rect b="b" l="l" r="r" t="t"/>
            <a:pathLst>
              <a:path extrusionOk="0" h="4323884" w="7073840">
                <a:moveTo>
                  <a:pt x="0" y="0"/>
                </a:moveTo>
                <a:lnTo>
                  <a:pt x="7073840" y="0"/>
                </a:lnTo>
                <a:lnTo>
                  <a:pt x="7073840" y="4323885"/>
                </a:lnTo>
                <a:lnTo>
                  <a:pt x="0" y="4323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Hạn chế</a:t>
            </a:r>
            <a:endParaRPr i="1"/>
          </a:p>
        </p:txBody>
      </p:sp>
      <p:sp>
        <p:nvSpPr>
          <p:cNvPr id="252" name="Google Shape;252;p10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253" name="Google Shape;253;p10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54" name="Google Shape;254;p10"/>
          <p:cNvSpPr txBox="1"/>
          <p:nvPr/>
        </p:nvSpPr>
        <p:spPr>
          <a:xfrm>
            <a:off x="563742" y="3725522"/>
            <a:ext cx="56517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Hoàn thiện thể chế; đổi mới mô hình tăng trưởng, cơ cấu lại nền kinh tế; công nghiệp hóa - hiện đại hóa chưa tạo được sự chuyển biến căn bản</a:t>
            </a:r>
            <a:endParaRPr i="1"/>
          </a:p>
        </p:txBody>
      </p:sp>
      <p:sp>
        <p:nvSpPr>
          <p:cNvPr id="255" name="Google Shape;255;p10"/>
          <p:cNvSpPr txBox="1"/>
          <p:nvPr/>
        </p:nvSpPr>
        <p:spPr>
          <a:xfrm>
            <a:off x="563742" y="5479937"/>
            <a:ext cx="5651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Đổi mới giáo dục và đào tạo chưa thực sự là động lực then chốt thúc đẩy phát triển kinh tế xã hội</a:t>
            </a:r>
            <a:endParaRPr i="1"/>
          </a:p>
        </p:txBody>
      </p:sp>
      <p:sp>
        <p:nvSpPr>
          <p:cNvPr id="256" name="Google Shape;256;p10"/>
          <p:cNvSpPr txBox="1"/>
          <p:nvPr/>
        </p:nvSpPr>
        <p:spPr>
          <a:xfrm>
            <a:off x="563742" y="7125991"/>
            <a:ext cx="5651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Quản lý tài nguyên, bảo vệ môi trường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còn nhiều bất cập</a:t>
            </a:r>
            <a:endParaRPr i="1"/>
          </a:p>
        </p:txBody>
      </p:sp>
      <p:sp>
        <p:nvSpPr>
          <p:cNvPr id="257" name="Google Shape;257;p10"/>
          <p:cNvSpPr txBox="1"/>
          <p:nvPr/>
        </p:nvSpPr>
        <p:spPr>
          <a:xfrm>
            <a:off x="13435513" y="3931744"/>
            <a:ext cx="4469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An ninh quốc phòng, đối ngoại 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còn nhiều hạn chế</a:t>
            </a:r>
            <a:endParaRPr i="1"/>
          </a:p>
        </p:txBody>
      </p:sp>
      <p:sp>
        <p:nvSpPr>
          <p:cNvPr id="258" name="Google Shape;258;p10"/>
          <p:cNvSpPr txBox="1"/>
          <p:nvPr/>
        </p:nvSpPr>
        <p:spPr>
          <a:xfrm>
            <a:off x="13378363" y="5479937"/>
            <a:ext cx="4469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Nhà nước pháp quyền có mặt chưa đáp ứng tốt yêu cầu phát triển</a:t>
            </a:r>
            <a:endParaRPr i="1"/>
          </a:p>
        </p:txBody>
      </p:sp>
      <p:sp>
        <p:nvSpPr>
          <p:cNvPr id="259" name="Google Shape;259;p10"/>
          <p:cNvSpPr txBox="1"/>
          <p:nvPr/>
        </p:nvSpPr>
        <p:spPr>
          <a:xfrm>
            <a:off x="13435513" y="7125991"/>
            <a:ext cx="4469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dựng, chỉnh đốn Đảng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còn một số hạn chế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2461418" y="2369501"/>
            <a:ext cx="13365164" cy="4009549"/>
          </a:xfrm>
          <a:custGeom>
            <a:rect b="b" l="l" r="r" t="t"/>
            <a:pathLst>
              <a:path extrusionOk="0" h="4009549" w="13365164">
                <a:moveTo>
                  <a:pt x="0" y="0"/>
                </a:moveTo>
                <a:lnTo>
                  <a:pt x="13365164" y="0"/>
                </a:lnTo>
                <a:lnTo>
                  <a:pt x="13365164" y="4009549"/>
                </a:lnTo>
                <a:lnTo>
                  <a:pt x="0" y="4009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Nguyên nhân</a:t>
            </a:r>
            <a:endParaRPr i="1"/>
          </a:p>
        </p:txBody>
      </p:sp>
      <p:sp>
        <p:nvSpPr>
          <p:cNvPr id="269" name="Google Shape;269;p11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270" name="Google Shape;270;p11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71" name="Google Shape;271;p11"/>
          <p:cNvSpPr txBox="1"/>
          <p:nvPr/>
        </p:nvSpPr>
        <p:spPr>
          <a:xfrm>
            <a:off x="6790467" y="3456701"/>
            <a:ext cx="470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000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Nguyên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000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nhân</a:t>
            </a:r>
            <a:endParaRPr i="1"/>
          </a:p>
        </p:txBody>
      </p:sp>
      <p:sp>
        <p:nvSpPr>
          <p:cNvPr id="272" name="Google Shape;272;p11"/>
          <p:cNvSpPr txBox="1"/>
          <p:nvPr/>
        </p:nvSpPr>
        <p:spPr>
          <a:xfrm>
            <a:off x="2930027" y="3683053"/>
            <a:ext cx="27414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quan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là chủ yếu</a:t>
            </a:r>
            <a:endParaRPr i="1"/>
          </a:p>
        </p:txBody>
      </p:sp>
      <p:sp>
        <p:nvSpPr>
          <p:cNvPr id="273" name="Google Shape;273;p11"/>
          <p:cNvSpPr txBox="1"/>
          <p:nvPr/>
        </p:nvSpPr>
        <p:spPr>
          <a:xfrm>
            <a:off x="12754841" y="4014219"/>
            <a:ext cx="2741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Khách quan</a:t>
            </a:r>
            <a:endParaRPr i="1"/>
          </a:p>
        </p:txBody>
      </p:sp>
      <p:sp>
        <p:nvSpPr>
          <p:cNvPr id="274" name="Google Shape;274;p11"/>
          <p:cNvSpPr txBox="1"/>
          <p:nvPr/>
        </p:nvSpPr>
        <p:spPr>
          <a:xfrm>
            <a:off x="11793092" y="5331300"/>
            <a:ext cx="466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Đổi mới là một sự nghiệp to lớn,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toàn diện, lâu dài và phức tạp</a:t>
            </a:r>
            <a:endParaRPr i="1"/>
          </a:p>
        </p:txBody>
      </p:sp>
      <p:sp>
        <p:nvSpPr>
          <p:cNvPr id="275" name="Google Shape;275;p11"/>
          <p:cNvSpPr txBox="1"/>
          <p:nvPr/>
        </p:nvSpPr>
        <p:spPr>
          <a:xfrm>
            <a:off x="9774486" y="6531450"/>
            <a:ext cx="80028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 - khu vực có tác động không thuận lợi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chống phá quyết liệt của các thế lực thù địch,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phản động và cơ hội chính trị</a:t>
            </a:r>
            <a:endParaRPr i="1" sz="1300"/>
          </a:p>
        </p:txBody>
      </p:sp>
      <p:sp>
        <p:nvSpPr>
          <p:cNvPr id="276" name="Google Shape;276;p11"/>
          <p:cNvSpPr txBox="1"/>
          <p:nvPr/>
        </p:nvSpPr>
        <p:spPr>
          <a:xfrm>
            <a:off x="967975" y="5540850"/>
            <a:ext cx="6665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tác nghiên cứu lý luận, tổng kết thực tiễn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chưa được quan tâm đúng mức</a:t>
            </a:r>
            <a:endParaRPr i="1" sz="1300"/>
          </a:p>
        </p:txBody>
      </p:sp>
      <p:sp>
        <p:nvSpPr>
          <p:cNvPr id="277" name="Google Shape;277;p11"/>
          <p:cNvSpPr txBox="1"/>
          <p:nvPr/>
        </p:nvSpPr>
        <p:spPr>
          <a:xfrm>
            <a:off x="1414248" y="6798150"/>
            <a:ext cx="567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Dự báo tình hình chậm, thiếu chính xác</a:t>
            </a:r>
            <a:endParaRPr i="1"/>
          </a:p>
        </p:txBody>
      </p:sp>
      <p:sp>
        <p:nvSpPr>
          <p:cNvPr id="278" name="Google Shape;278;p11"/>
          <p:cNvSpPr txBox="1"/>
          <p:nvPr/>
        </p:nvSpPr>
        <p:spPr>
          <a:xfrm>
            <a:off x="457938" y="7522050"/>
            <a:ext cx="75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Nhận thức, phương pháp và cách chỉ đạo còn hạn chế</a:t>
            </a:r>
            <a:endParaRPr i="1"/>
          </a:p>
        </p:txBody>
      </p:sp>
      <p:sp>
        <p:nvSpPr>
          <p:cNvPr id="279" name="Google Shape;279;p11"/>
          <p:cNvSpPr txBox="1"/>
          <p:nvPr/>
        </p:nvSpPr>
        <p:spPr>
          <a:xfrm>
            <a:off x="1558331" y="8245950"/>
            <a:ext cx="557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Quản lý, giáo dục, rèn luyện đảng viên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chưa đáp ứng yêu cầu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2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818964" y="3923340"/>
            <a:ext cx="16650071" cy="5334960"/>
          </a:xfrm>
          <a:custGeom>
            <a:rect b="b" l="l" r="r" t="t"/>
            <a:pathLst>
              <a:path extrusionOk="0" h="5334960" w="16650071">
                <a:moveTo>
                  <a:pt x="0" y="0"/>
                </a:moveTo>
                <a:lnTo>
                  <a:pt x="16650072" y="0"/>
                </a:lnTo>
                <a:lnTo>
                  <a:pt x="16650072" y="5334960"/>
                </a:lnTo>
                <a:lnTo>
                  <a:pt x="0" y="5334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563742" y="2359976"/>
            <a:ext cx="3253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Kinh nghiệm</a:t>
            </a:r>
            <a:endParaRPr i="1" sz="1200"/>
          </a:p>
        </p:txBody>
      </p:sp>
      <p:sp>
        <p:nvSpPr>
          <p:cNvPr id="289" name="Google Shape;289;p12"/>
          <p:cNvSpPr txBox="1"/>
          <p:nvPr/>
        </p:nvSpPr>
        <p:spPr>
          <a:xfrm>
            <a:off x="5533159" y="1340081"/>
            <a:ext cx="7221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 sz="1200"/>
          </a:p>
        </p:txBody>
      </p:sp>
      <p:sp>
        <p:nvSpPr>
          <p:cNvPr id="290" name="Google Shape;290;p12"/>
          <p:cNvSpPr txBox="1"/>
          <p:nvPr/>
        </p:nvSpPr>
        <p:spPr>
          <a:xfrm>
            <a:off x="918770" y="740116"/>
            <a:ext cx="16450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 sz="1200"/>
          </a:p>
        </p:txBody>
      </p:sp>
      <p:sp>
        <p:nvSpPr>
          <p:cNvPr id="291" name="Google Shape;291;p12"/>
          <p:cNvSpPr txBox="1"/>
          <p:nvPr/>
        </p:nvSpPr>
        <p:spPr>
          <a:xfrm>
            <a:off x="1664108" y="6355158"/>
            <a:ext cx="2228100" cy="2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3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tác xây dựng, chỉnh đốn Đảng phải quyết liệt, toàn diện, thường xuyên</a:t>
            </a:r>
            <a:endParaRPr i="1" sz="1200"/>
          </a:p>
        </p:txBody>
      </p:sp>
      <p:sp>
        <p:nvSpPr>
          <p:cNvPr id="292" name="Google Shape;292;p12"/>
          <p:cNvSpPr txBox="1"/>
          <p:nvPr/>
        </p:nvSpPr>
        <p:spPr>
          <a:xfrm>
            <a:off x="4880231" y="4602005"/>
            <a:ext cx="22281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4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nghiêm túc quan điểm “lấy dân làm gốc”</a:t>
            </a:r>
            <a:endParaRPr i="1" sz="1200"/>
          </a:p>
        </p:txBody>
      </p:sp>
      <p:sp>
        <p:nvSpPr>
          <p:cNvPr id="293" name="Google Shape;293;p12"/>
          <p:cNvSpPr txBox="1"/>
          <p:nvPr/>
        </p:nvSpPr>
        <p:spPr>
          <a:xfrm>
            <a:off x="8029877" y="6495110"/>
            <a:ext cx="2228100" cy="23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2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Phải có quyết</a:t>
            </a:r>
            <a:endParaRPr i="1" sz="1200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2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tâm chính trị cao, nổ lực lớn,</a:t>
            </a:r>
            <a:endParaRPr i="1" sz="1200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2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hành động</a:t>
            </a:r>
            <a:endParaRPr i="1" sz="1200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2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quyết liệt</a:t>
            </a:r>
            <a:endParaRPr i="1" sz="1200"/>
          </a:p>
        </p:txBody>
      </p:sp>
      <p:sp>
        <p:nvSpPr>
          <p:cNvPr id="294" name="Google Shape;294;p12"/>
          <p:cNvSpPr txBox="1"/>
          <p:nvPr/>
        </p:nvSpPr>
        <p:spPr>
          <a:xfrm>
            <a:off x="11181150" y="4763930"/>
            <a:ext cx="2228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ưu tiên đồng bộ thể chế, hài hòa các mối quan hệ</a:t>
            </a:r>
            <a:endParaRPr i="1" sz="1200"/>
          </a:p>
        </p:txBody>
      </p:sp>
      <p:sp>
        <p:nvSpPr>
          <p:cNvPr id="295" name="Google Shape;295;p12"/>
          <p:cNvSpPr txBox="1"/>
          <p:nvPr/>
        </p:nvSpPr>
        <p:spPr>
          <a:xfrm>
            <a:off x="14332424" y="6561785"/>
            <a:ext cx="2228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động </a:t>
            </a:r>
            <a:endParaRPr i="1" sz="2642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nghiên cứu, nắm bắt, dự báo đúng tình hình</a:t>
            </a:r>
            <a:endParaRPr i="1" sz="1200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3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01" name="Google Shape;301;p13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3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3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2324729" y="4269628"/>
            <a:ext cx="13655298" cy="119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3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60739"/>
            <a:ext cx="12237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 sz="1300"/>
          </a:p>
        </p:txBody>
      </p:sp>
      <p:sp>
        <p:nvSpPr>
          <p:cNvPr id="105" name="Google Shape;105;p2"/>
          <p:cNvSpPr txBox="1"/>
          <p:nvPr/>
        </p:nvSpPr>
        <p:spPr>
          <a:xfrm>
            <a:off x="1591279" y="4732351"/>
            <a:ext cx="4088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cả nước xây dựng chủ nghĩa xã hội và bảo vệ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Tổ quốc (1975 - 1986)</a:t>
            </a:r>
            <a:endParaRPr i="1" sz="1300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713" y="4638045"/>
            <a:ext cx="3884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công cuộc đổi mới,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đại hóa và hội nhập quốc tế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(từ năm 1986 đến nay)</a:t>
            </a:r>
            <a:endParaRPr i="1" sz="1300"/>
          </a:p>
        </p:txBody>
      </p:sp>
      <p:sp>
        <p:nvSpPr>
          <p:cNvPr id="107" name="Google Shape;107;p2"/>
          <p:cNvSpPr txBox="1"/>
          <p:nvPr/>
        </p:nvSpPr>
        <p:spPr>
          <a:xfrm>
            <a:off x="895571" y="3012613"/>
            <a:ext cx="601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1975 - 1981</a:t>
            </a:r>
            <a:endParaRPr i="1" sz="1300"/>
          </a:p>
        </p:txBody>
      </p:sp>
      <p:sp>
        <p:nvSpPr>
          <p:cNvPr id="108" name="Google Shape;108;p2"/>
          <p:cNvSpPr txBox="1"/>
          <p:nvPr/>
        </p:nvSpPr>
        <p:spPr>
          <a:xfrm>
            <a:off x="967102" y="6747070"/>
            <a:ext cx="54480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V của Đảng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các bước đột phá tiếp tục đổi mới kinh tế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1982 - 1986</a:t>
            </a:r>
            <a:endParaRPr i="1" sz="1300"/>
          </a:p>
        </p:txBody>
      </p:sp>
      <p:sp>
        <p:nvSpPr>
          <p:cNvPr id="109" name="Google Shape;109;p2"/>
          <p:cNvSpPr txBox="1"/>
          <p:nvPr/>
        </p:nvSpPr>
        <p:spPr>
          <a:xfrm>
            <a:off x="11930886" y="1860816"/>
            <a:ext cx="5372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đưa đất nước ra khỏi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 1986 - 1996</a:t>
            </a:r>
            <a:endParaRPr i="1" sz="1300"/>
          </a:p>
        </p:txBody>
      </p:sp>
      <p:sp>
        <p:nvSpPr>
          <p:cNvPr id="110" name="Google Shape;110;p2"/>
          <p:cNvSpPr txBox="1"/>
          <p:nvPr/>
        </p:nvSpPr>
        <p:spPr>
          <a:xfrm>
            <a:off x="11151463" y="3128818"/>
            <a:ext cx="6649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 sz="1300"/>
          </a:p>
        </p:txBody>
      </p:sp>
      <p:sp>
        <p:nvSpPr>
          <p:cNvPr id="111" name="Google Shape;111;p2"/>
          <p:cNvSpPr txBox="1"/>
          <p:nvPr/>
        </p:nvSpPr>
        <p:spPr>
          <a:xfrm>
            <a:off x="11430000" y="6819751"/>
            <a:ext cx="630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b="1" i="1" sz="23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1872803" y="7793119"/>
            <a:ext cx="54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Nguyên nhân và tác hại của tham nhũng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2273123" y="5860463"/>
            <a:ext cx="3657600" cy="1810512"/>
          </a:xfrm>
          <a:custGeom>
            <a:rect b="b" l="l" r="r" t="t"/>
            <a:pathLst>
              <a:path extrusionOk="0" h="1810512" w="3657600">
                <a:moveTo>
                  <a:pt x="0" y="0"/>
                </a:moveTo>
                <a:lnTo>
                  <a:pt x="3657600" y="0"/>
                </a:lnTo>
                <a:lnTo>
                  <a:pt x="3657600" y="1810512"/>
                </a:lnTo>
                <a:lnTo>
                  <a:pt x="0" y="181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7934083" y="5860463"/>
            <a:ext cx="3657600" cy="1810512"/>
          </a:xfrm>
          <a:custGeom>
            <a:rect b="b" l="l" r="r" t="t"/>
            <a:pathLst>
              <a:path extrusionOk="0" h="1810512" w="3657600">
                <a:moveTo>
                  <a:pt x="0" y="0"/>
                </a:moveTo>
                <a:lnTo>
                  <a:pt x="3657600" y="0"/>
                </a:lnTo>
                <a:lnTo>
                  <a:pt x="3657600" y="1810512"/>
                </a:lnTo>
                <a:lnTo>
                  <a:pt x="0" y="181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3591933" y="5860463"/>
            <a:ext cx="3657600" cy="1810512"/>
          </a:xfrm>
          <a:custGeom>
            <a:rect b="b" l="l" r="r" t="t"/>
            <a:pathLst>
              <a:path extrusionOk="0" h="1810512" w="3657600">
                <a:moveTo>
                  <a:pt x="0" y="0"/>
                </a:moveTo>
                <a:lnTo>
                  <a:pt x="3657600" y="0"/>
                </a:lnTo>
                <a:lnTo>
                  <a:pt x="3657600" y="1810512"/>
                </a:lnTo>
                <a:lnTo>
                  <a:pt x="0" y="181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3591933" y="2670454"/>
            <a:ext cx="3657600" cy="1810512"/>
          </a:xfrm>
          <a:custGeom>
            <a:rect b="b" l="l" r="r" t="t"/>
            <a:pathLst>
              <a:path extrusionOk="0" h="1810512" w="3657600">
                <a:moveTo>
                  <a:pt x="0" y="0"/>
                </a:moveTo>
                <a:lnTo>
                  <a:pt x="3657600" y="0"/>
                </a:lnTo>
                <a:lnTo>
                  <a:pt x="3657600" y="1810512"/>
                </a:lnTo>
                <a:lnTo>
                  <a:pt x="0" y="181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136644" y="6078048"/>
            <a:ext cx="1591519" cy="1371600"/>
          </a:xfrm>
          <a:custGeom>
            <a:rect b="b" l="l" r="r" t="t"/>
            <a:pathLst>
              <a:path extrusionOk="0" h="1371600" w="1591519">
                <a:moveTo>
                  <a:pt x="0" y="0"/>
                </a:moveTo>
                <a:lnTo>
                  <a:pt x="1591519" y="0"/>
                </a:lnTo>
                <a:lnTo>
                  <a:pt x="1591519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3280065" y="6190232"/>
            <a:ext cx="1643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1986</a:t>
            </a:r>
            <a:endParaRPr i="1"/>
          </a:p>
        </p:txBody>
      </p:sp>
      <p:sp>
        <p:nvSpPr>
          <p:cNvPr id="129" name="Google Shape;129;p3"/>
          <p:cNvSpPr txBox="1"/>
          <p:nvPr/>
        </p:nvSpPr>
        <p:spPr>
          <a:xfrm>
            <a:off x="8999665" y="6193976"/>
            <a:ext cx="1657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2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1996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14529654" y="6193976"/>
            <a:ext cx="1782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2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2008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13810830" y="3053463"/>
            <a:ext cx="3181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2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Đại hội XIII</a:t>
            </a:r>
            <a:endParaRPr i="1" sz="1100"/>
          </a:p>
        </p:txBody>
      </p:sp>
      <p:sp>
        <p:nvSpPr>
          <p:cNvPr id="132" name="Google Shape;132;p3"/>
          <p:cNvSpPr txBox="1"/>
          <p:nvPr/>
        </p:nvSpPr>
        <p:spPr>
          <a:xfrm>
            <a:off x="2948446" y="7778746"/>
            <a:ext cx="230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Bắt đầu đổi mới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687800" y="3258797"/>
            <a:ext cx="29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phát triển kinh tế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1993447" y="8283571"/>
            <a:ext cx="421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Nhiệm vụ phát triển kinh tế là trung tâm,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Đảng là then chốt</a:t>
            </a:r>
            <a:endParaRPr i="1"/>
          </a:p>
        </p:txBody>
      </p:sp>
      <p:sp>
        <p:nvSpPr>
          <p:cNvPr id="135" name="Google Shape;135;p3"/>
          <p:cNvSpPr txBox="1"/>
          <p:nvPr/>
        </p:nvSpPr>
        <p:spPr>
          <a:xfrm>
            <a:off x="7654406" y="7969246"/>
            <a:ext cx="421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Chấm dứt tình trạng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</a:t>
            </a:r>
            <a:endParaRPr i="1"/>
          </a:p>
        </p:txBody>
      </p:sp>
      <p:sp>
        <p:nvSpPr>
          <p:cNvPr id="136" name="Google Shape;136;p3"/>
          <p:cNvSpPr txBox="1"/>
          <p:nvPr/>
        </p:nvSpPr>
        <p:spPr>
          <a:xfrm>
            <a:off x="13319160" y="7969246"/>
            <a:ext cx="4484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Ra khỏi tình trạng nước nghèo, kém phát triển,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có thu nhập trung bình</a:t>
            </a:r>
            <a:endParaRPr i="1"/>
          </a:p>
        </p:txBody>
      </p:sp>
      <p:sp>
        <p:nvSpPr>
          <p:cNvPr id="137" name="Google Shape;137;p3"/>
          <p:cNvSpPr/>
          <p:nvPr/>
        </p:nvSpPr>
        <p:spPr>
          <a:xfrm>
            <a:off x="11796049" y="6079919"/>
            <a:ext cx="1591519" cy="1371600"/>
          </a:xfrm>
          <a:custGeom>
            <a:rect b="b" l="l" r="r" t="t"/>
            <a:pathLst>
              <a:path extrusionOk="0" h="1371600" w="1591519">
                <a:moveTo>
                  <a:pt x="0" y="0"/>
                </a:moveTo>
                <a:lnTo>
                  <a:pt x="1591519" y="0"/>
                </a:lnTo>
                <a:lnTo>
                  <a:pt x="1591519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 rot="-5400000">
            <a:off x="14810173" y="4676085"/>
            <a:ext cx="1221122" cy="1052385"/>
          </a:xfrm>
          <a:custGeom>
            <a:rect b="b" l="l" r="r" t="t"/>
            <a:pathLst>
              <a:path extrusionOk="0" h="1052385" w="1221122">
                <a:moveTo>
                  <a:pt x="0" y="0"/>
                </a:moveTo>
                <a:lnTo>
                  <a:pt x="1221121" y="0"/>
                </a:lnTo>
                <a:lnTo>
                  <a:pt x="1221121" y="1052385"/>
                </a:lnTo>
                <a:lnTo>
                  <a:pt x="0" y="1052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 flipH="1">
            <a:off x="11914538" y="2876258"/>
            <a:ext cx="1591519" cy="1371600"/>
          </a:xfrm>
          <a:custGeom>
            <a:rect b="b" l="l" r="r" t="t"/>
            <a:pathLst>
              <a:path extrusionOk="0" h="1371600" w="1591519">
                <a:moveTo>
                  <a:pt x="1591519" y="0"/>
                </a:moveTo>
                <a:lnTo>
                  <a:pt x="0" y="0"/>
                </a:lnTo>
                <a:lnTo>
                  <a:pt x="0" y="1371600"/>
                </a:lnTo>
                <a:lnTo>
                  <a:pt x="1591519" y="1371600"/>
                </a:lnTo>
                <a:lnTo>
                  <a:pt x="1591519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101923" y="2347643"/>
            <a:ext cx="76941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“Nền kinh tế thị trường định hướng xã hội chủ nghĩa tiếp tục phát triển; kinh tế vĩ mô ổn định, vững chắc hơn, các cân đối lớn của nền kinh tế cơ bản được đảm bảo, tốc độ tăng trưởng duy trì ở mức khá cao; quy mô và tiềm lực nền kinh tế tăng lên, chất lượng tăng trưởng được cải thiện”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149" name="Google Shape;149;p4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150" name="Google Shape;150;p4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51" name="Google Shape;151;p4"/>
          <p:cNvSpPr txBox="1"/>
          <p:nvPr/>
        </p:nvSpPr>
        <p:spPr>
          <a:xfrm>
            <a:off x="687800" y="3258797"/>
            <a:ext cx="29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phát triển kinh tế</a:t>
            </a:r>
            <a:endParaRPr i="1"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9237" y="2197841"/>
            <a:ext cx="7886277" cy="8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10439400" y="4682077"/>
            <a:ext cx="186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205.3 tỷ USD</a:t>
            </a:r>
            <a:endParaRPr i="1"/>
          </a:p>
        </p:txBody>
      </p:sp>
      <p:sp>
        <p:nvSpPr>
          <p:cNvPr id="154" name="Google Shape;154;p4"/>
          <p:cNvSpPr txBox="1"/>
          <p:nvPr/>
        </p:nvSpPr>
        <p:spPr>
          <a:xfrm>
            <a:off x="12617719" y="4071369"/>
            <a:ext cx="1794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245.2 tỷ USD</a:t>
            </a:r>
            <a:endParaRPr i="1" sz="1300"/>
          </a:p>
        </p:txBody>
      </p:sp>
      <p:sp>
        <p:nvSpPr>
          <p:cNvPr id="155" name="Google Shape;155;p4"/>
          <p:cNvSpPr txBox="1"/>
          <p:nvPr/>
        </p:nvSpPr>
        <p:spPr>
          <a:xfrm>
            <a:off x="14676135" y="3476326"/>
            <a:ext cx="1740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271.2 tỷ USD</a:t>
            </a:r>
            <a:endParaRPr i="1" sz="1300"/>
          </a:p>
        </p:txBody>
      </p:sp>
      <p:sp>
        <p:nvSpPr>
          <p:cNvPr id="156" name="Google Shape;156;p4"/>
          <p:cNvSpPr txBox="1"/>
          <p:nvPr/>
        </p:nvSpPr>
        <p:spPr>
          <a:xfrm>
            <a:off x="1648873" y="4208562"/>
            <a:ext cx="720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Tốc độ tăng trưởng bình quân đạt 6%/năm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Năm 2020 tăng 2.91% thuộc top cao nhất thế giới</a:t>
            </a:r>
            <a:endParaRPr i="1"/>
          </a:p>
        </p:txBody>
      </p:sp>
      <p:sp>
        <p:nvSpPr>
          <p:cNvPr id="157" name="Google Shape;157;p4"/>
          <p:cNvSpPr txBox="1"/>
          <p:nvPr/>
        </p:nvSpPr>
        <p:spPr>
          <a:xfrm>
            <a:off x="959263" y="6126482"/>
            <a:ext cx="858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 nhập bình quân đầu người đạt 2.779 USD - Năm 2020</a:t>
            </a:r>
            <a:endParaRPr i="1"/>
          </a:p>
        </p:txBody>
      </p:sp>
      <p:sp>
        <p:nvSpPr>
          <p:cNvPr id="158" name="Google Shape;158;p4"/>
          <p:cNvSpPr txBox="1"/>
          <p:nvPr/>
        </p:nvSpPr>
        <p:spPr>
          <a:xfrm>
            <a:off x="1209949" y="7507607"/>
            <a:ext cx="80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Năng suất lao động giai đoạn 2016 - 2020 đạt 6%/năm</a:t>
            </a:r>
            <a:endParaRPr i="1"/>
          </a:p>
        </p:txBody>
      </p:sp>
      <p:sp>
        <p:nvSpPr>
          <p:cNvPr id="159" name="Google Shape;159;p4"/>
          <p:cNvSpPr txBox="1"/>
          <p:nvPr/>
        </p:nvSpPr>
        <p:spPr>
          <a:xfrm>
            <a:off x="11787589" y="2365183"/>
            <a:ext cx="34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Theo Tổng cục Thống kê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3503146" y="4648200"/>
            <a:ext cx="3756154" cy="3610603"/>
          </a:xfrm>
          <a:custGeom>
            <a:rect b="b" l="l" r="r" t="t"/>
            <a:pathLst>
              <a:path extrusionOk="0" h="3610603" w="3756154">
                <a:moveTo>
                  <a:pt x="0" y="0"/>
                </a:moveTo>
                <a:lnTo>
                  <a:pt x="3756154" y="0"/>
                </a:lnTo>
                <a:lnTo>
                  <a:pt x="3756154" y="3610603"/>
                </a:lnTo>
                <a:lnTo>
                  <a:pt x="0" y="3610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169" name="Google Shape;169;p5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170" name="Google Shape;170;p5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71" name="Google Shape;171;p5"/>
          <p:cNvSpPr txBox="1"/>
          <p:nvPr/>
        </p:nvSpPr>
        <p:spPr>
          <a:xfrm>
            <a:off x="687800" y="3258797"/>
            <a:ext cx="29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phát triển kinh tế</a:t>
            </a:r>
            <a:endParaRPr i="1"/>
          </a:p>
        </p:txBody>
      </p:sp>
      <p:sp>
        <p:nvSpPr>
          <p:cNvPr id="172" name="Google Shape;172;p5"/>
          <p:cNvSpPr txBox="1"/>
          <p:nvPr/>
        </p:nvSpPr>
        <p:spPr>
          <a:xfrm>
            <a:off x="1294252" y="4095750"/>
            <a:ext cx="1215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lược đề ra từ 1996 là phát triển khoa học, công nghệ , giáo dục và đào tạo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đáp thúc đẩy mạnh mẽ sự nghiệp công nghiệp hóa, hiện đại hóa đất nước</a:t>
            </a:r>
            <a:endParaRPr i="1"/>
          </a:p>
        </p:txBody>
      </p:sp>
      <p:sp>
        <p:nvSpPr>
          <p:cNvPr id="173" name="Google Shape;173;p5"/>
          <p:cNvSpPr txBox="1"/>
          <p:nvPr/>
        </p:nvSpPr>
        <p:spPr>
          <a:xfrm>
            <a:off x="1294252" y="5648325"/>
            <a:ext cx="121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Chương trình phổ thông, sách giáo khoa đổi mới căn bản, toàn diện</a:t>
            </a:r>
            <a:endParaRPr i="1"/>
          </a:p>
        </p:txBody>
      </p:sp>
      <p:sp>
        <p:nvSpPr>
          <p:cNvPr id="174" name="Google Shape;174;p5"/>
          <p:cNvSpPr txBox="1"/>
          <p:nvPr/>
        </p:nvSpPr>
        <p:spPr>
          <a:xfrm>
            <a:off x="1294252" y="6667500"/>
            <a:ext cx="1215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Quản lý, quản trị giáo dục đại học có bước đổi mới, chất lượng tăng lên.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Giáo dục nghề nghiệp có nhiều chuyển biến tích cực</a:t>
            </a:r>
            <a:endParaRPr i="1"/>
          </a:p>
        </p:txBody>
      </p:sp>
      <p:sp>
        <p:nvSpPr>
          <p:cNvPr id="175" name="Google Shape;175;p5"/>
          <p:cNvSpPr txBox="1"/>
          <p:nvPr/>
        </p:nvSpPr>
        <p:spPr>
          <a:xfrm>
            <a:off x="1462311" y="8220075"/>
            <a:ext cx="121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lực chất lượng cao tăng cả về số lượng và chất lượng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6"/>
          <p:cNvGrpSpPr/>
          <p:nvPr/>
        </p:nvGrpSpPr>
        <p:grpSpPr>
          <a:xfrm>
            <a:off x="1751541" y="6840790"/>
            <a:ext cx="2655213" cy="1314330"/>
            <a:chOff x="0" y="0"/>
            <a:chExt cx="3540284" cy="1752441"/>
          </a:xfrm>
        </p:grpSpPr>
        <p:sp>
          <p:nvSpPr>
            <p:cNvPr id="184" name="Google Shape;184;p6"/>
            <p:cNvSpPr/>
            <p:nvPr/>
          </p:nvSpPr>
          <p:spPr>
            <a:xfrm>
              <a:off x="0" y="0"/>
              <a:ext cx="3540284" cy="1752441"/>
            </a:xfrm>
            <a:custGeom>
              <a:rect b="b" l="l" r="r" t="t"/>
              <a:pathLst>
                <a:path extrusionOk="0" h="1752441" w="3540284">
                  <a:moveTo>
                    <a:pt x="0" y="0"/>
                  </a:moveTo>
                  <a:lnTo>
                    <a:pt x="3540284" y="0"/>
                  </a:lnTo>
                  <a:lnTo>
                    <a:pt x="3540284" y="1752441"/>
                  </a:lnTo>
                  <a:lnTo>
                    <a:pt x="0" y="17524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1039627" y="338505"/>
              <a:ext cx="15882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4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1998</a:t>
              </a:r>
              <a:endParaRPr i="1"/>
            </a:p>
          </p:txBody>
        </p:sp>
      </p:grpSp>
      <p:sp>
        <p:nvSpPr>
          <p:cNvPr id="186" name="Google Shape;186;p6"/>
          <p:cNvSpPr/>
          <p:nvPr/>
        </p:nvSpPr>
        <p:spPr>
          <a:xfrm>
            <a:off x="5840799" y="6840790"/>
            <a:ext cx="1591519" cy="1371600"/>
          </a:xfrm>
          <a:custGeom>
            <a:rect b="b" l="l" r="r" t="t"/>
            <a:pathLst>
              <a:path extrusionOk="0" h="1371600" w="1591519">
                <a:moveTo>
                  <a:pt x="0" y="0"/>
                </a:moveTo>
                <a:lnTo>
                  <a:pt x="1591519" y="0"/>
                </a:lnTo>
                <a:lnTo>
                  <a:pt x="1591519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188" name="Google Shape;188;p6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189" name="Google Shape;189;p6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90" name="Google Shape;190;p6"/>
          <p:cNvSpPr txBox="1"/>
          <p:nvPr/>
        </p:nvSpPr>
        <p:spPr>
          <a:xfrm>
            <a:off x="834307" y="3258797"/>
            <a:ext cx="265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văn hóa, xã hội</a:t>
            </a:r>
            <a:endParaRPr i="1"/>
          </a:p>
        </p:txBody>
      </p:sp>
      <p:sp>
        <p:nvSpPr>
          <p:cNvPr id="191" name="Google Shape;191;p6"/>
          <p:cNvSpPr txBox="1"/>
          <p:nvPr/>
        </p:nvSpPr>
        <p:spPr>
          <a:xfrm>
            <a:off x="317495" y="8431615"/>
            <a:ext cx="552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nền văn hóa tiên tiến,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đậm đà bản sắc dân tộc</a:t>
            </a:r>
            <a:endParaRPr i="1"/>
          </a:p>
        </p:txBody>
      </p:sp>
      <p:sp>
        <p:nvSpPr>
          <p:cNvPr id="192" name="Google Shape;192;p6"/>
          <p:cNvSpPr txBox="1"/>
          <p:nvPr/>
        </p:nvSpPr>
        <p:spPr>
          <a:xfrm>
            <a:off x="7766797" y="6440740"/>
            <a:ext cx="829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Nhiều giá trị và di sản văn hóa được bảo tồn, phát huy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Văn hóa trong chính trị và kinh tế bước đầu được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coi trọng, phát huy hiệu quả tích cực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Văn hóa gắn liền với xây dựng con người</a:t>
            </a:r>
            <a:endParaRPr i="1"/>
          </a:p>
        </p:txBody>
      </p:sp>
      <p:sp>
        <p:nvSpPr>
          <p:cNvPr id="193" name="Google Shape;193;p6"/>
          <p:cNvSpPr/>
          <p:nvPr/>
        </p:nvSpPr>
        <p:spPr>
          <a:xfrm>
            <a:off x="1751541" y="4202997"/>
            <a:ext cx="2655213" cy="1314330"/>
          </a:xfrm>
          <a:custGeom>
            <a:rect b="b" l="l" r="r" t="t"/>
            <a:pathLst>
              <a:path extrusionOk="0" h="1314330" w="2655213">
                <a:moveTo>
                  <a:pt x="0" y="0"/>
                </a:moveTo>
                <a:lnTo>
                  <a:pt x="2655213" y="0"/>
                </a:lnTo>
                <a:lnTo>
                  <a:pt x="2655213" y="1314330"/>
                </a:lnTo>
                <a:lnTo>
                  <a:pt x="0" y="1314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2271625" y="4435444"/>
            <a:ext cx="16149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4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Xã hội</a:t>
            </a:r>
            <a:endParaRPr i="1"/>
          </a:p>
        </p:txBody>
      </p:sp>
      <p:sp>
        <p:nvSpPr>
          <p:cNvPr id="195" name="Google Shape;195;p6"/>
          <p:cNvSpPr/>
          <p:nvPr/>
        </p:nvSpPr>
        <p:spPr>
          <a:xfrm>
            <a:off x="5840799" y="4174362"/>
            <a:ext cx="1591519" cy="1371600"/>
          </a:xfrm>
          <a:custGeom>
            <a:rect b="b" l="l" r="r" t="t"/>
            <a:pathLst>
              <a:path extrusionOk="0" h="1371600" w="1591519">
                <a:moveTo>
                  <a:pt x="0" y="0"/>
                </a:moveTo>
                <a:lnTo>
                  <a:pt x="1591519" y="0"/>
                </a:lnTo>
                <a:lnTo>
                  <a:pt x="1591519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432318" y="3774312"/>
            <a:ext cx="9492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chính sách xã hội, an sinh, dân tộc, tôn giáo phát triển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Tỷ lệ bao phủ Bảo hiểm y tế trên 90%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Tỷ lệ hộ nghèo đa chiều còn dưới 3%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Hoàn thành mục tiêu phát triển Thiên niên kỷ của Liên Hợp Quốc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3009102" y="2488686"/>
            <a:ext cx="14393128" cy="7160581"/>
          </a:xfrm>
          <a:custGeom>
            <a:rect b="b" l="l" r="r" t="t"/>
            <a:pathLst>
              <a:path extrusionOk="0" h="7160581" w="14393128">
                <a:moveTo>
                  <a:pt x="0" y="0"/>
                </a:moveTo>
                <a:lnTo>
                  <a:pt x="14393128" y="0"/>
                </a:lnTo>
                <a:lnTo>
                  <a:pt x="14393128" y="7160581"/>
                </a:lnTo>
                <a:lnTo>
                  <a:pt x="0" y="7160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389332" y="4425997"/>
            <a:ext cx="3632719" cy="3285960"/>
          </a:xfrm>
          <a:custGeom>
            <a:rect b="b" l="l" r="r" t="t"/>
            <a:pathLst>
              <a:path extrusionOk="0" h="3285960" w="3632719">
                <a:moveTo>
                  <a:pt x="0" y="0"/>
                </a:moveTo>
                <a:lnTo>
                  <a:pt x="3632719" y="0"/>
                </a:lnTo>
                <a:lnTo>
                  <a:pt x="3632719" y="3285960"/>
                </a:lnTo>
                <a:lnTo>
                  <a:pt x="0" y="3285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207" name="Google Shape;207;p7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208" name="Google Shape;208;p7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09" name="Google Shape;209;p7"/>
          <p:cNvSpPr txBox="1"/>
          <p:nvPr/>
        </p:nvSpPr>
        <p:spPr>
          <a:xfrm>
            <a:off x="412349" y="3258797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chính trị, quốc phòng</a:t>
            </a:r>
            <a:endParaRPr i="1"/>
          </a:p>
        </p:txBody>
      </p:sp>
      <p:sp>
        <p:nvSpPr>
          <p:cNvPr id="210" name="Google Shape;210;p7"/>
          <p:cNvSpPr txBox="1"/>
          <p:nvPr/>
        </p:nvSpPr>
        <p:spPr>
          <a:xfrm>
            <a:off x="4674301" y="2741907"/>
            <a:ext cx="3093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trị - xã hội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ổn định</a:t>
            </a:r>
            <a:endParaRPr i="1"/>
          </a:p>
        </p:txBody>
      </p:sp>
      <p:sp>
        <p:nvSpPr>
          <p:cNvPr id="211" name="Google Shape;211;p7"/>
          <p:cNvSpPr txBox="1"/>
          <p:nvPr/>
        </p:nvSpPr>
        <p:spPr>
          <a:xfrm>
            <a:off x="12764366" y="2751432"/>
            <a:ext cx="30936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Giữ vững và tăng cường sự lãnh đạo của Đảng</a:t>
            </a:r>
            <a:endParaRPr i="1"/>
          </a:p>
        </p:txBody>
      </p:sp>
      <p:sp>
        <p:nvSpPr>
          <p:cNvPr id="212" name="Google Shape;212;p7"/>
          <p:cNvSpPr txBox="1"/>
          <p:nvPr/>
        </p:nvSpPr>
        <p:spPr>
          <a:xfrm>
            <a:off x="3562586" y="5534307"/>
            <a:ext cx="3093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Kiên quyết bảo vệ vững chắc Tổ quốc</a:t>
            </a:r>
            <a:endParaRPr i="1"/>
          </a:p>
        </p:txBody>
      </p:sp>
      <p:sp>
        <p:nvSpPr>
          <p:cNvPr id="213" name="Google Shape;213;p7"/>
          <p:cNvSpPr txBox="1"/>
          <p:nvPr/>
        </p:nvSpPr>
        <p:spPr>
          <a:xfrm>
            <a:off x="12764366" y="8394347"/>
            <a:ext cx="30936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Kết hợp quốc phòng với kinh tế, văn hóa, xã hội</a:t>
            </a:r>
            <a:endParaRPr i="1"/>
          </a:p>
        </p:txBody>
      </p:sp>
      <p:sp>
        <p:nvSpPr>
          <p:cNvPr id="214" name="Google Shape;214;p7"/>
          <p:cNvSpPr txBox="1"/>
          <p:nvPr/>
        </p:nvSpPr>
        <p:spPr>
          <a:xfrm>
            <a:off x="4636201" y="8503567"/>
            <a:ext cx="3093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Xây dựng QĐND, CAND chính quy, tinh nhuệ</a:t>
            </a:r>
            <a:endParaRPr i="1"/>
          </a:p>
        </p:txBody>
      </p:sp>
      <p:sp>
        <p:nvSpPr>
          <p:cNvPr id="215" name="Google Shape;215;p7"/>
          <p:cNvSpPr txBox="1"/>
          <p:nvPr/>
        </p:nvSpPr>
        <p:spPr>
          <a:xfrm>
            <a:off x="13933716" y="5609719"/>
            <a:ext cx="309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Sự quản lý tập trung, thống nhất của Nhà nước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8996342" y="3544547"/>
            <a:ext cx="8024742" cy="5616051"/>
          </a:xfrm>
          <a:custGeom>
            <a:rect b="b" l="l" r="r" t="t"/>
            <a:pathLst>
              <a:path extrusionOk="0" h="5616051" w="8024742">
                <a:moveTo>
                  <a:pt x="0" y="0"/>
                </a:moveTo>
                <a:lnTo>
                  <a:pt x="8024742" y="0"/>
                </a:lnTo>
                <a:lnTo>
                  <a:pt x="8024742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225" name="Google Shape;225;p8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226" name="Google Shape;226;p8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27" name="Google Shape;227;p8"/>
          <p:cNvSpPr txBox="1"/>
          <p:nvPr/>
        </p:nvSpPr>
        <p:spPr>
          <a:xfrm>
            <a:off x="660773" y="3258797"/>
            <a:ext cx="300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quan hệ đối ngoại</a:t>
            </a:r>
            <a:endParaRPr i="1"/>
          </a:p>
        </p:txBody>
      </p:sp>
      <p:sp>
        <p:nvSpPr>
          <p:cNvPr id="228" name="Google Shape;228;p8"/>
          <p:cNvSpPr txBox="1"/>
          <p:nvPr/>
        </p:nvSpPr>
        <p:spPr>
          <a:xfrm>
            <a:off x="563742" y="4601822"/>
            <a:ext cx="829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được mở rộng, đi vào chiều sâu, tạo khung khổ quan hệ ổn định và bền vững với các đối tác</a:t>
            </a:r>
            <a:endParaRPr i="1"/>
          </a:p>
        </p:txBody>
      </p:sp>
      <p:sp>
        <p:nvSpPr>
          <p:cNvPr id="229" name="Google Shape;229;p8"/>
          <p:cNvSpPr txBox="1"/>
          <p:nvPr/>
        </p:nvSpPr>
        <p:spPr>
          <a:xfrm>
            <a:off x="563742" y="6030572"/>
            <a:ext cx="829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động tham gia xây dựng nguyên tắc, chuẩn mực quốc tế trong các thể chế đa phương khu vực và toàn cầu</a:t>
            </a:r>
            <a:endParaRPr i="1"/>
          </a:p>
        </p:txBody>
      </p:sp>
      <p:sp>
        <p:nvSpPr>
          <p:cNvPr id="230" name="Google Shape;230;p8"/>
          <p:cNvSpPr txBox="1"/>
          <p:nvPr/>
        </p:nvSpPr>
        <p:spPr>
          <a:xfrm>
            <a:off x="563742" y="7459322"/>
            <a:ext cx="829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Xử lý đúng đắn, hiệu quả quan hệ với các nước láng giềng, các nước lớn, với các đối tác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 flipH="1">
            <a:off x="742190" y="2066438"/>
            <a:ext cx="2820396" cy="1135210"/>
          </a:xfrm>
          <a:custGeom>
            <a:rect b="b" l="l" r="r" t="t"/>
            <a:pathLst>
              <a:path extrusionOk="0" h="1135210" w="2820396">
                <a:moveTo>
                  <a:pt x="2820396" y="0"/>
                </a:moveTo>
                <a:lnTo>
                  <a:pt x="0" y="0"/>
                </a:lnTo>
                <a:lnTo>
                  <a:pt x="0" y="1135209"/>
                </a:lnTo>
                <a:lnTo>
                  <a:pt x="2820396" y="1135209"/>
                </a:lnTo>
                <a:lnTo>
                  <a:pt x="282039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3057053" y="3858872"/>
            <a:ext cx="12815558" cy="5713603"/>
          </a:xfrm>
          <a:custGeom>
            <a:rect b="b" l="l" r="r" t="t"/>
            <a:pathLst>
              <a:path extrusionOk="0" h="5713603" w="12815558">
                <a:moveTo>
                  <a:pt x="0" y="0"/>
                </a:moveTo>
                <a:lnTo>
                  <a:pt x="12815558" y="0"/>
                </a:lnTo>
                <a:lnTo>
                  <a:pt x="12815558" y="5713603"/>
                </a:lnTo>
                <a:lnTo>
                  <a:pt x="0" y="571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563742" y="2359976"/>
            <a:ext cx="32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tựu</a:t>
            </a:r>
            <a:endParaRPr i="1"/>
          </a:p>
        </p:txBody>
      </p:sp>
      <p:sp>
        <p:nvSpPr>
          <p:cNvPr id="240" name="Google Shape;240;p9"/>
          <p:cNvSpPr txBox="1"/>
          <p:nvPr/>
        </p:nvSpPr>
        <p:spPr>
          <a:xfrm>
            <a:off x="5533159" y="1340081"/>
            <a:ext cx="722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/>
          </a:p>
        </p:txBody>
      </p:sp>
      <p:sp>
        <p:nvSpPr>
          <p:cNvPr id="241" name="Google Shape;241;p9"/>
          <p:cNvSpPr txBox="1"/>
          <p:nvPr/>
        </p:nvSpPr>
        <p:spPr>
          <a:xfrm>
            <a:off x="918770" y="74011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42" name="Google Shape;242;p9"/>
          <p:cNvSpPr txBox="1"/>
          <p:nvPr/>
        </p:nvSpPr>
        <p:spPr>
          <a:xfrm>
            <a:off x="660773" y="3258797"/>
            <a:ext cx="300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Về quan hệ đối ngoại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